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801" y="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2338A-12FC-2B6E-6524-F9A10942F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7604BA-0D20-DA83-2D3E-3C649320B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D1D2D-9161-654D-3643-DE3FEC557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8CB0-36EC-691A-E362-D5F5A30B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07A57-AA06-4C66-4EB4-6A15D12B9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32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90F8-E2F8-EE08-3F60-3A5237EE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496191-0EF2-9E1E-006C-9B891117E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206F7-FDA3-60C3-E68B-441BE5C06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81CBB-144D-9942-D7C5-4A7E6A6A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DAFD4-A0A7-0930-C5AD-7D15579E4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441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C39EF2-CD82-8894-A3BA-98E5AC2533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9FA82-E409-D75F-ECAC-1244E42B7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A46A1-ACDA-01A1-D4AA-6C828503C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571C08-91AC-7E0C-B06B-064F17BB2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614A3-3FB0-F937-DD64-3CFCC821D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736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B929B-42AA-DBA3-741B-9E8A411A7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6FBF7-A9BB-4251-718C-3013AED795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E78938-AEAF-C650-3490-AC881E510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7577-CCE5-33BF-0C86-25BB29ED7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6803D-6D86-251B-A167-371E5741A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4014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A2489-AC7F-8D71-A808-0195783E1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5B306-A353-0001-6E5F-16BF9695B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BC37F-E911-ED4D-9584-C167A11B5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CBF3B-81F1-6AD8-7852-19B4FE610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D1CBD-896D-CE3A-AF79-C072AF40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263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8F4B6-9B04-72FF-1F4E-B6B28E44B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1BFC9-3771-D600-5090-13FA72E603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9B0D45-A7EA-6434-AC4A-F5D0276723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83ADBF-63F8-3799-95E8-8B00C462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EB8780-0CF8-3067-0DAD-D348C3B28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490B9-37CC-D387-8117-E8B7E862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54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F8347-7712-3F69-0CFB-E7C64F155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1C0661-9C75-73D3-B896-DBB62B978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12B2E-D953-535D-D601-19048D791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FEF881-F74D-4523-6B69-170449E31C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4602-3226-D11F-0999-1D993AC5DB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507D98-F83E-7E90-E454-53158E6F1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7C10B7-84D6-DC89-41B6-8807D4243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ABC676-3102-64D3-3D5B-103BE736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296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09A8-3851-0D7F-34CB-FA5AC07F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421DD-6BAD-0A98-A92D-09F0EEF3F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C2D32C-0E4B-E11C-1FCF-B34EA9021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CB95D4-A3D6-D9FA-47CD-B36F28774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4386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71C4C9-CEA1-3A27-F9B6-9BBAABAB7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1B433-2C39-4D7B-F99D-78F46D7B4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EDC45-F90C-0222-9E6D-B2D7C4631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003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6532D-31AF-6467-8CC1-DF454CFB8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4B6EF-64A5-C78F-9CCA-4F59B1C2C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65055-AA6C-74E4-1AB9-CF6B49E35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C3D33-B4AD-A776-8BE2-C2E1E043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527B7D-4FA7-E7CF-FB30-97A75C39B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4422C4-2C94-F01A-0DE5-7809FC1D6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8381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31D51-FBBB-F16D-16F3-B7540C07E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CAC271-3D97-E187-3B98-1959C1E01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52A64C-69EC-FD64-941E-AC3E08BA7D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122C14-597C-5B75-B2E0-14184BAED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B89F36-F37B-9AEC-93BA-CF612B9C8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8D043-0E5D-D5DF-DC64-E8BA573DD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69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F0E313-A05B-D135-F626-2ADC5F4B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E0EAE-451E-2F10-7B33-1854E806B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3A851-7E15-ABFB-5E0D-AB41A48BC4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B8E5E7-EE27-4F95-9444-92D0B48F2456}" type="datetimeFigureOut">
              <a:rPr lang="en-IN" smtClean="0"/>
              <a:t>11-09-2025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C808D-31FC-DD9B-4426-6DC466C68F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C49177-1338-C3D9-3A1E-D0D996357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FAC40D-A9A1-4ECD-AFF4-E421152CD1D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645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3BF7F64-8742-F668-5822-3411F7407A4F}"/>
              </a:ext>
            </a:extLst>
          </p:cNvPr>
          <p:cNvGrpSpPr/>
          <p:nvPr/>
        </p:nvGrpSpPr>
        <p:grpSpPr>
          <a:xfrm>
            <a:off x="3664691" y="1058786"/>
            <a:ext cx="4076790" cy="3262670"/>
            <a:chOff x="1358921" y="1058786"/>
            <a:chExt cx="5049403" cy="326267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AC355B69-3AE4-96E9-2A30-EA1C136BC815}"/>
                </a:ext>
              </a:extLst>
            </p:cNvPr>
            <p:cNvSpPr/>
            <p:nvPr/>
          </p:nvSpPr>
          <p:spPr>
            <a:xfrm>
              <a:off x="2126313" y="1740026"/>
              <a:ext cx="1537023" cy="441034"/>
            </a:xfrm>
            <a:prstGeom prst="rect">
              <a:avLst/>
            </a:prstGeom>
            <a:solidFill>
              <a:srgbClr val="20735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Shareholder</a:t>
              </a:r>
              <a:endParaRPr lang="en-IN" sz="1400" dirty="0">
                <a:latin typeface="IBM Plex Sans" panose="020B0503050203000203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44D336C-4459-AF11-744E-0104375F9AAC}"/>
                </a:ext>
              </a:extLst>
            </p:cNvPr>
            <p:cNvSpPr/>
            <p:nvPr/>
          </p:nvSpPr>
          <p:spPr>
            <a:xfrm>
              <a:off x="1366898" y="3376060"/>
              <a:ext cx="1537023" cy="945396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Academic, Govt Test Prep and Vocational</a:t>
              </a:r>
              <a:endParaRPr lang="en-IN" sz="1400" dirty="0">
                <a:latin typeface="IBM Plex Sans" panose="020B050305020300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D7C542-2FCA-A378-8BE0-3ADF2B2D06BE}"/>
                </a:ext>
              </a:extLst>
            </p:cNvPr>
            <p:cNvSpPr/>
            <p:nvPr/>
          </p:nvSpPr>
          <p:spPr>
            <a:xfrm>
              <a:off x="5358517" y="2762489"/>
              <a:ext cx="1049807" cy="48513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JKSC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066B625-8683-EBD5-0826-63D0C7AAAD6D}"/>
                </a:ext>
              </a:extLst>
            </p:cNvPr>
            <p:cNvSpPr/>
            <p:nvPr/>
          </p:nvSpPr>
          <p:spPr>
            <a:xfrm>
              <a:off x="1358921" y="2718339"/>
              <a:ext cx="3084720" cy="58701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1" tIns="54611" rIns="54611" bIns="54611" rtlCol="0" anchor="ctr"/>
            <a:lstStyle/>
            <a:p>
              <a:pPr algn="ctr" defTabSz="914377"/>
              <a:r>
                <a:rPr lang="en-US" sz="1400" dirty="0">
                  <a:solidFill>
                    <a:srgbClr val="FFFFFF"/>
                  </a:solidFill>
                  <a:latin typeface="IBM Plex Sans" panose="020B0503050203000203" pitchFamily="34" charset="0"/>
                </a:rPr>
                <a:t>Veranda Learning Solutions Ltd. (VLS)</a:t>
              </a:r>
              <a:endParaRPr lang="en-IN" sz="1400" dirty="0">
                <a:solidFill>
                  <a:srgbClr val="FFFFFF"/>
                </a:solidFill>
                <a:latin typeface="IBM Plex Sans" panose="020B0503050203000203" pitchFamily="34" charset="0"/>
              </a:endParaRP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BCAD1A3-DD5C-EA47-4B7B-19F8827104E6}"/>
                </a:ext>
              </a:extLst>
            </p:cNvPr>
            <p:cNvCxnSpPr>
              <a:stCxn id="7" idx="2"/>
              <a:endCxn id="10" idx="0"/>
            </p:cNvCxnSpPr>
            <p:nvPr/>
          </p:nvCxnSpPr>
          <p:spPr>
            <a:xfrm>
              <a:off x="2894825" y="2181060"/>
              <a:ext cx="6456" cy="53727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5E5E17-9F4C-6EAD-E3CD-1C4F51F7F669}"/>
                </a:ext>
              </a:extLst>
            </p:cNvPr>
            <p:cNvSpPr txBox="1"/>
            <p:nvPr/>
          </p:nvSpPr>
          <p:spPr>
            <a:xfrm>
              <a:off x="2102989" y="2234616"/>
              <a:ext cx="8717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100%</a:t>
              </a:r>
              <a:endParaRPr lang="en-IN" sz="130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D330DA4-830F-3931-B2F4-47FD22728384}"/>
                </a:ext>
              </a:extLst>
            </p:cNvPr>
            <p:cNvSpPr/>
            <p:nvPr/>
          </p:nvSpPr>
          <p:spPr>
            <a:xfrm>
              <a:off x="3038132" y="3376060"/>
              <a:ext cx="1405509" cy="945396"/>
            </a:xfrm>
            <a:prstGeom prst="rect">
              <a:avLst/>
            </a:prstGeom>
            <a:solidFill>
              <a:srgbClr val="A6D4C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IBM Plex Sans" panose="020B0503050203000203" pitchFamily="34" charset="0"/>
                </a:rPr>
                <a:t>Commerce Test Prep</a:t>
              </a:r>
              <a:endParaRPr lang="en-IN" sz="1400" dirty="0">
                <a:solidFill>
                  <a:schemeClr val="tx1"/>
                </a:solidFill>
                <a:latin typeface="IBM Plex Sans" panose="020B0503050203000203" pitchFamily="34" charset="0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FCFD8FE-7F71-F0CA-4349-3634890FA476}"/>
                </a:ext>
              </a:extLst>
            </p:cNvPr>
            <p:cNvCxnSpPr>
              <a:cxnSpLocks/>
              <a:stCxn id="10" idx="3"/>
              <a:endCxn id="9" idx="1"/>
            </p:cNvCxnSpPr>
            <p:nvPr/>
          </p:nvCxnSpPr>
          <p:spPr>
            <a:xfrm flipV="1">
              <a:off x="4443641" y="3005058"/>
              <a:ext cx="914876" cy="67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1EA41F8-CAFB-A167-BCD0-45F849FF3B63}"/>
                </a:ext>
              </a:extLst>
            </p:cNvPr>
            <p:cNvSpPr txBox="1"/>
            <p:nvPr/>
          </p:nvSpPr>
          <p:spPr>
            <a:xfrm>
              <a:off x="4485982" y="2663137"/>
              <a:ext cx="8717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100%</a:t>
              </a:r>
              <a:endParaRPr lang="en-IN" sz="1600" dirty="0"/>
            </a:p>
          </p:txBody>
        </p:sp>
        <p:cxnSp>
          <p:nvCxnSpPr>
            <p:cNvPr id="16" name="Connector: Curved 15">
              <a:extLst>
                <a:ext uri="{FF2B5EF4-FFF2-40B4-BE49-F238E27FC236}">
                  <a16:creationId xmlns:a16="http://schemas.microsoft.com/office/drawing/2014/main" id="{30C4DA96-2A86-1EF5-3BAC-59EC02621C4B}"/>
                </a:ext>
              </a:extLst>
            </p:cNvPr>
            <p:cNvCxnSpPr>
              <a:stCxn id="13" idx="3"/>
              <a:endCxn id="9" idx="2"/>
            </p:cNvCxnSpPr>
            <p:nvPr/>
          </p:nvCxnSpPr>
          <p:spPr>
            <a:xfrm flipV="1">
              <a:off x="4443641" y="3247626"/>
              <a:ext cx="1439780" cy="601132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4953A74-DF00-8CE1-899A-91D9F39B6A64}"/>
                </a:ext>
              </a:extLst>
            </p:cNvPr>
            <p:cNvSpPr txBox="1"/>
            <p:nvPr/>
          </p:nvSpPr>
          <p:spPr>
            <a:xfrm>
              <a:off x="4819566" y="3857282"/>
              <a:ext cx="1160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>
                  <a:latin typeface="IBM Plex Sans" panose="020B0503050203000203" pitchFamily="34" charset="0"/>
                </a:rPr>
                <a:t>Demerger</a:t>
              </a:r>
              <a:endParaRPr lang="en-IN" sz="1200" i="1" dirty="0">
                <a:latin typeface="IBM Plex Sans" panose="020B0503050203000203" pitchFamily="34" charset="0"/>
              </a:endParaRPr>
            </a:p>
          </p:txBody>
        </p:sp>
        <p:sp>
          <p:nvSpPr>
            <p:cNvPr id="18" name="Title 1">
              <a:extLst>
                <a:ext uri="{FF2B5EF4-FFF2-40B4-BE49-F238E27FC236}">
                  <a16:creationId xmlns:a16="http://schemas.microsoft.com/office/drawing/2014/main" id="{C3068FE8-DD77-E9BD-9AF0-45C07D843C23}"/>
                </a:ext>
              </a:extLst>
            </p:cNvPr>
            <p:cNvSpPr txBox="1">
              <a:spLocks/>
            </p:cNvSpPr>
            <p:nvPr/>
          </p:nvSpPr>
          <p:spPr>
            <a:xfrm>
              <a:off x="2227735" y="1058786"/>
              <a:ext cx="2899514" cy="364319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1800" dirty="0">
                  <a:latin typeface="IBM Plex Sans" panose="020B0503050203000203" pitchFamily="34" charset="0"/>
                </a:rPr>
                <a:t>Demerger</a:t>
              </a:r>
              <a:endParaRPr lang="en-US" sz="1800" dirty="0">
                <a:latin typeface="IBM Plex Sans" panose="020B0503050203000203" pitchFamily="34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E4A0764-864B-89C2-3AC0-2AE9D623ADB9}"/>
                </a:ext>
              </a:extLst>
            </p:cNvPr>
            <p:cNvCxnSpPr>
              <a:cxnSpLocks/>
            </p:cNvCxnSpPr>
            <p:nvPr/>
          </p:nvCxnSpPr>
          <p:spPr>
            <a:xfrm>
              <a:off x="1878825" y="1428494"/>
              <a:ext cx="362833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61EF430-5C56-73A2-A4AC-1195C0159C0D}"/>
              </a:ext>
            </a:extLst>
          </p:cNvPr>
          <p:cNvGrpSpPr/>
          <p:nvPr/>
        </p:nvGrpSpPr>
        <p:grpSpPr>
          <a:xfrm>
            <a:off x="7803280" y="1071701"/>
            <a:ext cx="4211249" cy="3249755"/>
            <a:chOff x="6908997" y="1071701"/>
            <a:chExt cx="5145996" cy="324975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E143B5B-A52F-6ADC-F075-6DA6E9B9E4CF}"/>
                </a:ext>
              </a:extLst>
            </p:cNvPr>
            <p:cNvSpPr/>
            <p:nvPr/>
          </p:nvSpPr>
          <p:spPr>
            <a:xfrm>
              <a:off x="7676389" y="1740026"/>
              <a:ext cx="1537023" cy="441034"/>
            </a:xfrm>
            <a:prstGeom prst="rect">
              <a:avLst/>
            </a:prstGeom>
            <a:solidFill>
              <a:srgbClr val="20735B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Shareholder</a:t>
              </a:r>
              <a:endParaRPr lang="en-IN" sz="1400" dirty="0">
                <a:latin typeface="IBM Plex Sans" panose="020B050305020300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2769345-3E18-AEEC-5682-9126BC642CF2}"/>
                </a:ext>
              </a:extLst>
            </p:cNvPr>
            <p:cNvSpPr/>
            <p:nvPr/>
          </p:nvSpPr>
          <p:spPr>
            <a:xfrm>
              <a:off x="7682845" y="3376060"/>
              <a:ext cx="1537023" cy="945396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Academic, Govt Test Prep and Vocational</a:t>
              </a:r>
              <a:endParaRPr lang="en-IN" sz="1400" dirty="0">
                <a:latin typeface="IBM Plex Sans" panose="020B050305020300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A5F757B-7606-6A73-1567-3C6E9C9B1E80}"/>
                </a:ext>
              </a:extLst>
            </p:cNvPr>
            <p:cNvSpPr/>
            <p:nvPr/>
          </p:nvSpPr>
          <p:spPr>
            <a:xfrm>
              <a:off x="10778608" y="2756751"/>
              <a:ext cx="1154788" cy="490875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latin typeface="IBM Plex Sans" panose="020B0503050203000203" pitchFamily="34" charset="0"/>
                </a:rPr>
                <a:t>JKSC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B210CA-B76B-D650-B134-5454670A3A4E}"/>
                </a:ext>
              </a:extLst>
            </p:cNvPr>
            <p:cNvSpPr/>
            <p:nvPr/>
          </p:nvSpPr>
          <p:spPr>
            <a:xfrm>
              <a:off x="6908997" y="2718339"/>
              <a:ext cx="3084720" cy="587016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4611" tIns="54611" rIns="54611" bIns="54611" rtlCol="0" anchor="ctr"/>
            <a:lstStyle/>
            <a:p>
              <a:pPr algn="ctr" defTabSz="914377"/>
              <a:r>
                <a:rPr lang="en-US" sz="1400" dirty="0">
                  <a:solidFill>
                    <a:srgbClr val="FFFFFF"/>
                  </a:solidFill>
                  <a:latin typeface="IBM Plex Sans" panose="020B0503050203000203" pitchFamily="34" charset="0"/>
                </a:rPr>
                <a:t>Veranda Learning Solutions Ltd. (VLS)</a:t>
              </a:r>
              <a:endParaRPr lang="en-IN" sz="1400" dirty="0">
                <a:solidFill>
                  <a:srgbClr val="FFFFFF"/>
                </a:solidFill>
                <a:latin typeface="IBM Plex Sans" panose="020B0503050203000203" pitchFamily="34" charset="0"/>
              </a:endParaRP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AA7E669-CD19-6227-7BE0-028BE7044703}"/>
                </a:ext>
              </a:extLst>
            </p:cNvPr>
            <p:cNvCxnSpPr>
              <a:stCxn id="21" idx="2"/>
              <a:endCxn id="24" idx="0"/>
            </p:cNvCxnSpPr>
            <p:nvPr/>
          </p:nvCxnSpPr>
          <p:spPr>
            <a:xfrm>
              <a:off x="8444901" y="2181060"/>
              <a:ext cx="6456" cy="53727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77DC35C-5EF9-8A84-2EC4-A60CFA09598A}"/>
                </a:ext>
              </a:extLst>
            </p:cNvPr>
            <p:cNvSpPr txBox="1"/>
            <p:nvPr/>
          </p:nvSpPr>
          <p:spPr>
            <a:xfrm>
              <a:off x="7837883" y="2200766"/>
              <a:ext cx="871775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/>
                <a:t>100%</a:t>
              </a:r>
              <a:endParaRPr lang="en-IN" sz="1300" dirty="0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5130884-40FE-E20E-6F51-F5DDFA70F289}"/>
                </a:ext>
              </a:extLst>
            </p:cNvPr>
            <p:cNvSpPr/>
            <p:nvPr/>
          </p:nvSpPr>
          <p:spPr>
            <a:xfrm>
              <a:off x="10649484" y="3376060"/>
              <a:ext cx="1405509" cy="945396"/>
            </a:xfrm>
            <a:prstGeom prst="rect">
              <a:avLst/>
            </a:prstGeom>
            <a:solidFill>
              <a:srgbClr val="A6D4C5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IBM Plex Sans" panose="020B0503050203000203" pitchFamily="34" charset="0"/>
                </a:rPr>
                <a:t>Commerce Test Prep</a:t>
              </a:r>
              <a:endParaRPr lang="en-IN" sz="1400" dirty="0">
                <a:solidFill>
                  <a:schemeClr val="tx1"/>
                </a:solidFill>
                <a:latin typeface="IBM Plex Sans" panose="020B0503050203000203" pitchFamily="34" charset="0"/>
              </a:endParaRPr>
            </a:p>
          </p:txBody>
        </p:sp>
        <p:cxnSp>
          <p:nvCxnSpPr>
            <p:cNvPr id="28" name="Connector: Elbow 27">
              <a:extLst>
                <a:ext uri="{FF2B5EF4-FFF2-40B4-BE49-F238E27FC236}">
                  <a16:creationId xmlns:a16="http://schemas.microsoft.com/office/drawing/2014/main" id="{A5B04533-47DB-82D7-EB53-F518AC3D02A6}"/>
                </a:ext>
              </a:extLst>
            </p:cNvPr>
            <p:cNvCxnSpPr>
              <a:cxnSpLocks/>
              <a:stCxn id="21" idx="3"/>
              <a:endCxn id="23" idx="0"/>
            </p:cNvCxnSpPr>
            <p:nvPr/>
          </p:nvCxnSpPr>
          <p:spPr>
            <a:xfrm>
              <a:off x="9213412" y="1960543"/>
              <a:ext cx="2142590" cy="796208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101FF12-177D-3FA7-591C-9F19D5280D2A}"/>
                </a:ext>
              </a:extLst>
            </p:cNvPr>
            <p:cNvSpPr txBox="1"/>
            <p:nvPr/>
          </p:nvSpPr>
          <p:spPr>
            <a:xfrm>
              <a:off x="10746679" y="1681008"/>
              <a:ext cx="871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i="1" dirty="0"/>
                <a:t>100%</a:t>
              </a:r>
              <a:endParaRPr lang="en-IN" sz="1200" i="1" dirty="0"/>
            </a:p>
          </p:txBody>
        </p:sp>
        <p:sp>
          <p:nvSpPr>
            <p:cNvPr id="30" name="Title 1">
              <a:extLst>
                <a:ext uri="{FF2B5EF4-FFF2-40B4-BE49-F238E27FC236}">
                  <a16:creationId xmlns:a16="http://schemas.microsoft.com/office/drawing/2014/main" id="{FD1FC672-B768-C698-CDD3-FAF2D6A4B3B9}"/>
                </a:ext>
              </a:extLst>
            </p:cNvPr>
            <p:cNvSpPr txBox="1">
              <a:spLocks/>
            </p:cNvSpPr>
            <p:nvPr/>
          </p:nvSpPr>
          <p:spPr>
            <a:xfrm>
              <a:off x="7855297" y="1071701"/>
              <a:ext cx="2899514" cy="364319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GB" sz="1800" dirty="0">
                  <a:latin typeface="IBM Plex Sans" panose="020B0503050203000203" pitchFamily="34" charset="0"/>
                </a:rPr>
                <a:t>Resultant Structure</a:t>
              </a:r>
              <a:endParaRPr lang="en-US" sz="1800" dirty="0">
                <a:latin typeface="IBM Plex Sans" panose="020B0503050203000203" pitchFamily="34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6CBD6A7-5B0E-4380-32E6-3C813E2E0B08}"/>
                </a:ext>
              </a:extLst>
            </p:cNvPr>
            <p:cNvCxnSpPr>
              <a:cxnSpLocks/>
            </p:cNvCxnSpPr>
            <p:nvPr/>
          </p:nvCxnSpPr>
          <p:spPr>
            <a:xfrm>
              <a:off x="7506387" y="1441409"/>
              <a:ext cx="3628330" cy="0"/>
            </a:xfrm>
            <a:prstGeom prst="line">
              <a:avLst/>
            </a:prstGeom>
            <a:ln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7702396-A532-EEEF-A7E7-19EA34706C1A}"/>
              </a:ext>
            </a:extLst>
          </p:cNvPr>
          <p:cNvSpPr txBox="1"/>
          <p:nvPr/>
        </p:nvSpPr>
        <p:spPr>
          <a:xfrm>
            <a:off x="544238" y="4572581"/>
            <a:ext cx="11103524" cy="1708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IBM Plex Sans" panose="020B0503050203000203" pitchFamily="34" charset="0"/>
              </a:rPr>
              <a:t>Merger of Veranda XL Learning Solutions (which will be a 100% subsidiary of VLS) into VLS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latin typeface="IBM Plex Sans" panose="020B050305020300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IBM Plex Sans" panose="020B0503050203000203" pitchFamily="34" charset="0"/>
              </a:rPr>
              <a:t>Demerger of Veranda’s Commerce Test Prep Segment through a composite scheme of arrangement to be approved by National Company Law Tribunal. Consequently, cancel the shares held by VLS in JKSC.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latin typeface="IBM Plex Sans" panose="020B0503050203000203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latin typeface="IBM Plex Sans" panose="020B0503050203000203" pitchFamily="34" charset="0"/>
              </a:rPr>
              <a:t>JKSC to issue equity shares directly to the shareholders of VLS in a manner that 100% stake is held directly by VLS shareholders.</a:t>
            </a:r>
            <a:endParaRPr lang="en-IN" sz="1500" dirty="0">
              <a:latin typeface="IBM Plex Sans" panose="020B0503050203000203" pitchFamily="34" charset="0"/>
            </a:endParaRP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C7510729-3C05-AC24-A481-CE301D76E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0500" y="185980"/>
            <a:ext cx="854568" cy="789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EB3AE08B-C773-B956-15D7-1F981F9FB0A8}"/>
              </a:ext>
            </a:extLst>
          </p:cNvPr>
          <p:cNvSpPr/>
          <p:nvPr/>
        </p:nvSpPr>
        <p:spPr>
          <a:xfrm>
            <a:off x="1247770" y="1741253"/>
            <a:ext cx="1240963" cy="430149"/>
          </a:xfrm>
          <a:prstGeom prst="rect">
            <a:avLst/>
          </a:prstGeom>
          <a:solidFill>
            <a:srgbClr val="20735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IBM Plex Sans" panose="020B0503050203000203" pitchFamily="34" charset="0"/>
              </a:rPr>
              <a:t>Shareholder</a:t>
            </a:r>
            <a:endParaRPr lang="en-IN" sz="1400" dirty="0">
              <a:latin typeface="IBM Plex Sans" panose="020B0503050203000203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277E9-A42B-2AF1-9AA1-C364119C2829}"/>
              </a:ext>
            </a:extLst>
          </p:cNvPr>
          <p:cNvSpPr/>
          <p:nvPr/>
        </p:nvSpPr>
        <p:spPr>
          <a:xfrm>
            <a:off x="1453664" y="3776283"/>
            <a:ext cx="847594" cy="4731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IBM Plex Sans" panose="020B0503050203000203" pitchFamily="34" charset="0"/>
              </a:rPr>
              <a:t>VXLS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789CCF4-F6D4-9194-8ECD-022D103A2A81}"/>
              </a:ext>
            </a:extLst>
          </p:cNvPr>
          <p:cNvSpPr/>
          <p:nvPr/>
        </p:nvSpPr>
        <p:spPr>
          <a:xfrm>
            <a:off x="628193" y="2695420"/>
            <a:ext cx="2490543" cy="57252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1" tIns="54611" rIns="54611" bIns="54611" rtlCol="0" anchor="ctr"/>
          <a:lstStyle/>
          <a:p>
            <a:pPr algn="ctr" defTabSz="914377"/>
            <a:r>
              <a:rPr lang="en-US" sz="1400" dirty="0">
                <a:solidFill>
                  <a:srgbClr val="FFFFFF"/>
                </a:solidFill>
                <a:latin typeface="IBM Plex Sans" panose="020B0503050203000203" pitchFamily="34" charset="0"/>
              </a:rPr>
              <a:t>Veranda Learning Solutions Ltd. (VLS)</a:t>
            </a:r>
            <a:endParaRPr lang="en-IN" sz="1400" dirty="0">
              <a:solidFill>
                <a:srgbClr val="FFFFFF"/>
              </a:solidFill>
              <a:latin typeface="IBM Plex Sans" panose="020B0503050203000203" pitchFamily="34" charset="0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6C6DDA13-7908-515B-8007-481615CE6C5E}"/>
              </a:ext>
            </a:extLst>
          </p:cNvPr>
          <p:cNvCxnSpPr>
            <a:stCxn id="34" idx="2"/>
            <a:endCxn id="36" idx="0"/>
          </p:cNvCxnSpPr>
          <p:nvPr/>
        </p:nvCxnSpPr>
        <p:spPr>
          <a:xfrm>
            <a:off x="1868252" y="2171401"/>
            <a:ext cx="5212" cy="5240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4CDEE7AA-40CF-BC8B-25DD-F151F1E40ABF}"/>
              </a:ext>
            </a:extLst>
          </p:cNvPr>
          <p:cNvSpPr txBox="1"/>
          <p:nvPr/>
        </p:nvSpPr>
        <p:spPr>
          <a:xfrm>
            <a:off x="1228939" y="2223636"/>
            <a:ext cx="703854" cy="28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/>
              <a:t>100%</a:t>
            </a:r>
            <a:endParaRPr lang="en-IN" sz="1300" dirty="0"/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3B4659C1-F137-F694-976F-1CE73233A2AE}"/>
              </a:ext>
            </a:extLst>
          </p:cNvPr>
          <p:cNvCxnSpPr>
            <a:cxnSpLocks/>
            <a:stCxn id="36" idx="2"/>
            <a:endCxn id="35" idx="0"/>
          </p:cNvCxnSpPr>
          <p:nvPr/>
        </p:nvCxnSpPr>
        <p:spPr>
          <a:xfrm>
            <a:off x="1873465" y="3267947"/>
            <a:ext cx="3996" cy="5083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0EAD6F4-50C1-EA23-3B80-FD5F9E3185AD}"/>
              </a:ext>
            </a:extLst>
          </p:cNvPr>
          <p:cNvSpPr txBox="1"/>
          <p:nvPr/>
        </p:nvSpPr>
        <p:spPr>
          <a:xfrm>
            <a:off x="1234534" y="3354869"/>
            <a:ext cx="703854" cy="270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100%</a:t>
            </a:r>
            <a:endParaRPr lang="en-IN" sz="1200" dirty="0"/>
          </a:p>
        </p:txBody>
      </p: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95CBEBDE-A5C7-AD08-8052-00708C450061}"/>
              </a:ext>
            </a:extLst>
          </p:cNvPr>
          <p:cNvCxnSpPr>
            <a:cxnSpLocks/>
            <a:stCxn id="35" idx="3"/>
            <a:endCxn id="36" idx="3"/>
          </p:cNvCxnSpPr>
          <p:nvPr/>
        </p:nvCxnSpPr>
        <p:spPr>
          <a:xfrm flipV="1">
            <a:off x="2301258" y="2981684"/>
            <a:ext cx="817478" cy="1031181"/>
          </a:xfrm>
          <a:prstGeom prst="curvedConnector3">
            <a:avLst>
              <a:gd name="adj1" fmla="val 127964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2" name="Title 1">
            <a:extLst>
              <a:ext uri="{FF2B5EF4-FFF2-40B4-BE49-F238E27FC236}">
                <a16:creationId xmlns:a16="http://schemas.microsoft.com/office/drawing/2014/main" id="{B0D7ABED-9DAA-9694-AA61-20EF7D1EB45D}"/>
              </a:ext>
            </a:extLst>
          </p:cNvPr>
          <p:cNvSpPr txBox="1">
            <a:spLocks/>
          </p:cNvSpPr>
          <p:nvPr/>
        </p:nvSpPr>
        <p:spPr>
          <a:xfrm>
            <a:off x="906747" y="1076827"/>
            <a:ext cx="2341012" cy="35532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1800" dirty="0">
                <a:latin typeface="IBM Plex Sans" panose="020B0503050203000203" pitchFamily="34" charset="0"/>
              </a:rPr>
              <a:t>Merger </a:t>
            </a:r>
            <a:endParaRPr lang="en-US" sz="1800" dirty="0">
              <a:latin typeface="IBM Plex Sans" panose="020B0503050203000203" pitchFamily="34" charset="0"/>
            </a:endParaRP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48B7363-F68B-9B89-1DE7-E9CB6B67DBE0}"/>
              </a:ext>
            </a:extLst>
          </p:cNvPr>
          <p:cNvCxnSpPr>
            <a:cxnSpLocks/>
          </p:cNvCxnSpPr>
          <p:nvPr/>
        </p:nvCxnSpPr>
        <p:spPr>
          <a:xfrm>
            <a:off x="625043" y="1437410"/>
            <a:ext cx="2929444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3A782BA-5B3D-7F24-0E99-85EBB58D5412}"/>
              </a:ext>
            </a:extLst>
          </p:cNvPr>
          <p:cNvSpPr txBox="1"/>
          <p:nvPr/>
        </p:nvSpPr>
        <p:spPr>
          <a:xfrm>
            <a:off x="2647112" y="3906570"/>
            <a:ext cx="9368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IBM Plex Sans" panose="020B0503050203000203" pitchFamily="34" charset="0"/>
              </a:rPr>
              <a:t>merger</a:t>
            </a:r>
            <a:endParaRPr lang="en-IN" sz="1200" i="1" dirty="0">
              <a:latin typeface="IBM Plex Sans" panose="020B0503050203000203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B136F024-A2AB-17A9-509A-A30AB742A0C1}"/>
              </a:ext>
            </a:extLst>
          </p:cNvPr>
          <p:cNvSpPr/>
          <p:nvPr/>
        </p:nvSpPr>
        <p:spPr>
          <a:xfrm>
            <a:off x="625043" y="185980"/>
            <a:ext cx="7806236" cy="58700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Scheme of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488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BD484-CE77-28E0-043E-83F786528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925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147</Words>
  <Application>Microsoft Office PowerPoint</Application>
  <PresentationFormat>Widescreen</PresentationFormat>
  <Paragraphs>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IBM Plex Sans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Kushi Agarwal</dc:creator>
  <cp:lastModifiedBy>Kushi Agarwal</cp:lastModifiedBy>
  <cp:revision>1</cp:revision>
  <dcterms:created xsi:type="dcterms:W3CDTF">2025-09-11T13:58:47Z</dcterms:created>
  <dcterms:modified xsi:type="dcterms:W3CDTF">2025-09-11T14:22:51Z</dcterms:modified>
</cp:coreProperties>
</file>